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handoutMasterIdLst>
    <p:handoutMasterId r:id="rId11"/>
  </p:handoutMasterIdLst>
  <p:sldIdLst>
    <p:sldId id="256" r:id="rId2"/>
    <p:sldId id="264" r:id="rId3"/>
    <p:sldId id="262" r:id="rId4"/>
    <p:sldId id="259" r:id="rId5"/>
    <p:sldId id="260" r:id="rId6"/>
    <p:sldId id="263" r:id="rId7"/>
    <p:sldId id="265" r:id="rId8"/>
    <p:sldId id="261" r:id="rId9"/>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8" autoAdjust="0"/>
  </p:normalViewPr>
  <p:slideViewPr>
    <p:cSldViewPr>
      <p:cViewPr varScale="1">
        <p:scale>
          <a:sx n="103" d="100"/>
          <a:sy n="103" d="100"/>
        </p:scale>
        <p:origin x="-204"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4062" tIns="47032" rIns="94062" bIns="47032" rtlCol="0"/>
          <a:lstStyle>
            <a:lvl1pPr algn="l">
              <a:defRPr sz="1200"/>
            </a:lvl1pPr>
          </a:lstStyle>
          <a:p>
            <a:r>
              <a:rPr lang="en-US" smtClean="0"/>
              <a:t>The Massachusetts Independent Contractor Anomaly</a:t>
            </a:r>
            <a:endParaRPr lang="en-US"/>
          </a:p>
        </p:txBody>
      </p:sp>
      <p:sp>
        <p:nvSpPr>
          <p:cNvPr id="3" name="Date Placeholder 2"/>
          <p:cNvSpPr>
            <a:spLocks noGrp="1"/>
          </p:cNvSpPr>
          <p:nvPr>
            <p:ph type="dt" sz="quarter" idx="1"/>
          </p:nvPr>
        </p:nvSpPr>
        <p:spPr>
          <a:xfrm>
            <a:off x="3978133" y="0"/>
            <a:ext cx="3043343" cy="465455"/>
          </a:xfrm>
          <a:prstGeom prst="rect">
            <a:avLst/>
          </a:prstGeom>
        </p:spPr>
        <p:txBody>
          <a:bodyPr vert="horz" lIns="94062" tIns="47032" rIns="94062" bIns="47032" rtlCol="0"/>
          <a:lstStyle>
            <a:lvl1pPr algn="r">
              <a:defRPr sz="1200"/>
            </a:lvl1pPr>
          </a:lstStyle>
          <a:p>
            <a:r>
              <a:rPr lang="en-US" smtClean="0"/>
              <a:t>12/11/2013</a:t>
            </a:r>
            <a:endParaRPr lang="en-US"/>
          </a:p>
        </p:txBody>
      </p:sp>
      <p:sp>
        <p:nvSpPr>
          <p:cNvPr id="4" name="Footer Placeholder 3"/>
          <p:cNvSpPr>
            <a:spLocks noGrp="1"/>
          </p:cNvSpPr>
          <p:nvPr>
            <p:ph type="ftr" sz="quarter" idx="2"/>
          </p:nvPr>
        </p:nvSpPr>
        <p:spPr>
          <a:xfrm>
            <a:off x="1" y="8842030"/>
            <a:ext cx="3043343" cy="465455"/>
          </a:xfrm>
          <a:prstGeom prst="rect">
            <a:avLst/>
          </a:prstGeom>
        </p:spPr>
        <p:txBody>
          <a:bodyPr vert="horz" lIns="94062" tIns="47032" rIns="94062" bIns="47032" rtlCol="0" anchor="b"/>
          <a:lstStyle>
            <a:lvl1pPr algn="l">
              <a:defRPr sz="1200"/>
            </a:lvl1pPr>
          </a:lstStyle>
          <a:p>
            <a:r>
              <a:rPr lang="en-US" smtClean="0"/>
              <a:t>Michael J. Radin and Matthew S. Furman, Tarlow, Breed, Hart &amp; Rodgers, P.C.</a:t>
            </a:r>
            <a:endParaRPr lang="en-US"/>
          </a:p>
        </p:txBody>
      </p:sp>
      <p:sp>
        <p:nvSpPr>
          <p:cNvPr id="5" name="Slide Number Placeholder 4"/>
          <p:cNvSpPr>
            <a:spLocks noGrp="1"/>
          </p:cNvSpPr>
          <p:nvPr>
            <p:ph type="sldNum" sz="quarter" idx="3"/>
          </p:nvPr>
        </p:nvSpPr>
        <p:spPr>
          <a:xfrm>
            <a:off x="3978133" y="8842030"/>
            <a:ext cx="3043343" cy="465455"/>
          </a:xfrm>
          <a:prstGeom prst="rect">
            <a:avLst/>
          </a:prstGeom>
        </p:spPr>
        <p:txBody>
          <a:bodyPr vert="horz" lIns="94062" tIns="47032" rIns="94062" bIns="47032" rtlCol="0" anchor="b"/>
          <a:lstStyle>
            <a:lvl1pPr algn="r">
              <a:defRPr sz="1200"/>
            </a:lvl1pPr>
          </a:lstStyle>
          <a:p>
            <a:fld id="{ADACA2EC-0E67-4C63-919D-C8029BB2514B}" type="slidenum">
              <a:rPr lang="en-US" smtClean="0"/>
              <a:t>‹#›</a:t>
            </a:fld>
            <a:endParaRPr lang="en-US"/>
          </a:p>
        </p:txBody>
      </p:sp>
    </p:spTree>
    <p:extLst>
      <p:ext uri="{BB962C8B-B14F-4D97-AF65-F5344CB8AC3E}">
        <p14:creationId xmlns:p14="http://schemas.microsoft.com/office/powerpoint/2010/main" val="401368242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154" cy="465773"/>
          </a:xfrm>
          <a:prstGeom prst="rect">
            <a:avLst/>
          </a:prstGeom>
        </p:spPr>
        <p:txBody>
          <a:bodyPr vert="horz" lIns="92309" tIns="46154" rIns="92309" bIns="46154" rtlCol="0"/>
          <a:lstStyle>
            <a:lvl1pPr algn="l">
              <a:defRPr sz="1200"/>
            </a:lvl1pPr>
          </a:lstStyle>
          <a:p>
            <a:r>
              <a:rPr lang="en-US" smtClean="0"/>
              <a:t>The Massachusetts Independent Contractor Anomaly</a:t>
            </a:r>
            <a:endParaRPr lang="en-US"/>
          </a:p>
        </p:txBody>
      </p:sp>
      <p:sp>
        <p:nvSpPr>
          <p:cNvPr id="3" name="Date Placeholder 2"/>
          <p:cNvSpPr>
            <a:spLocks noGrp="1"/>
          </p:cNvSpPr>
          <p:nvPr>
            <p:ph type="dt" idx="1"/>
          </p:nvPr>
        </p:nvSpPr>
        <p:spPr>
          <a:xfrm>
            <a:off x="3977327" y="0"/>
            <a:ext cx="3044153" cy="465773"/>
          </a:xfrm>
          <a:prstGeom prst="rect">
            <a:avLst/>
          </a:prstGeom>
        </p:spPr>
        <p:txBody>
          <a:bodyPr vert="horz" lIns="92309" tIns="46154" rIns="92309" bIns="46154" rtlCol="0"/>
          <a:lstStyle>
            <a:lvl1pPr algn="r">
              <a:defRPr sz="1200"/>
            </a:lvl1pPr>
          </a:lstStyle>
          <a:p>
            <a:r>
              <a:rPr lang="en-US" smtClean="0"/>
              <a:t>12/11/2013</a:t>
            </a:r>
            <a:endParaRPr lang="en-US"/>
          </a:p>
        </p:txBody>
      </p:sp>
      <p:sp>
        <p:nvSpPr>
          <p:cNvPr id="4" name="Slide Image Placeholder 3"/>
          <p:cNvSpPr>
            <a:spLocks noGrp="1" noRot="1" noChangeAspect="1"/>
          </p:cNvSpPr>
          <p:nvPr>
            <p:ph type="sldImg" idx="2"/>
          </p:nvPr>
        </p:nvSpPr>
        <p:spPr>
          <a:xfrm>
            <a:off x="1184275" y="698500"/>
            <a:ext cx="4656138" cy="3490913"/>
          </a:xfrm>
          <a:prstGeom prst="rect">
            <a:avLst/>
          </a:prstGeom>
          <a:noFill/>
          <a:ln w="12700">
            <a:solidFill>
              <a:prstClr val="black"/>
            </a:solidFill>
          </a:ln>
        </p:spPr>
        <p:txBody>
          <a:bodyPr vert="horz" lIns="92309" tIns="46154" rIns="92309" bIns="46154" rtlCol="0" anchor="ctr"/>
          <a:lstStyle/>
          <a:p>
            <a:endParaRPr lang="en-US"/>
          </a:p>
        </p:txBody>
      </p:sp>
      <p:sp>
        <p:nvSpPr>
          <p:cNvPr id="5" name="Notes Placeholder 4"/>
          <p:cNvSpPr>
            <a:spLocks noGrp="1"/>
          </p:cNvSpPr>
          <p:nvPr>
            <p:ph type="body" sz="quarter" idx="3"/>
          </p:nvPr>
        </p:nvSpPr>
        <p:spPr>
          <a:xfrm>
            <a:off x="703120" y="4422459"/>
            <a:ext cx="5618480" cy="4188778"/>
          </a:xfrm>
          <a:prstGeom prst="rect">
            <a:avLst/>
          </a:prstGeom>
        </p:spPr>
        <p:txBody>
          <a:bodyPr vert="horz" lIns="92309" tIns="46154" rIns="92309" bIns="4615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1738"/>
            <a:ext cx="3044154" cy="465773"/>
          </a:xfrm>
          <a:prstGeom prst="rect">
            <a:avLst/>
          </a:prstGeom>
        </p:spPr>
        <p:txBody>
          <a:bodyPr vert="horz" lIns="92309" tIns="46154" rIns="92309" bIns="46154" rtlCol="0" anchor="b"/>
          <a:lstStyle>
            <a:lvl1pPr algn="l">
              <a:defRPr sz="1200"/>
            </a:lvl1pPr>
          </a:lstStyle>
          <a:p>
            <a:r>
              <a:rPr lang="en-US" smtClean="0"/>
              <a:t>Michael J. Radin and Matthew S. Furman, Tarlow, Breed, Hart &amp; Rodgers, P.C.</a:t>
            </a:r>
            <a:endParaRPr lang="en-US"/>
          </a:p>
        </p:txBody>
      </p:sp>
      <p:sp>
        <p:nvSpPr>
          <p:cNvPr id="7" name="Slide Number Placeholder 6"/>
          <p:cNvSpPr>
            <a:spLocks noGrp="1"/>
          </p:cNvSpPr>
          <p:nvPr>
            <p:ph type="sldNum" sz="quarter" idx="5"/>
          </p:nvPr>
        </p:nvSpPr>
        <p:spPr>
          <a:xfrm>
            <a:off x="3977327" y="8841738"/>
            <a:ext cx="3044153" cy="465773"/>
          </a:xfrm>
          <a:prstGeom prst="rect">
            <a:avLst/>
          </a:prstGeom>
        </p:spPr>
        <p:txBody>
          <a:bodyPr vert="horz" lIns="92309" tIns="46154" rIns="92309" bIns="46154" rtlCol="0" anchor="b"/>
          <a:lstStyle>
            <a:lvl1pPr algn="r">
              <a:defRPr sz="1200"/>
            </a:lvl1pPr>
          </a:lstStyle>
          <a:p>
            <a:fld id="{0BFEE1D8-52BE-441E-BFBF-BECD2049FA54}" type="slidenum">
              <a:rPr lang="en-US" smtClean="0"/>
              <a:t>‹#›</a:t>
            </a:fld>
            <a:endParaRPr lang="en-US"/>
          </a:p>
        </p:txBody>
      </p:sp>
    </p:spTree>
    <p:extLst>
      <p:ext uri="{BB962C8B-B14F-4D97-AF65-F5344CB8AC3E}">
        <p14:creationId xmlns:p14="http://schemas.microsoft.com/office/powerpoint/2010/main" val="182512327"/>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FEE1D8-52BE-441E-BFBF-BECD2049FA54}" type="slidenum">
              <a:rPr lang="en-US" smtClean="0"/>
              <a:t>1</a:t>
            </a:fld>
            <a:endParaRPr lang="en-US"/>
          </a:p>
        </p:txBody>
      </p:sp>
      <p:sp>
        <p:nvSpPr>
          <p:cNvPr id="5" name="Footer Placeholder 4"/>
          <p:cNvSpPr>
            <a:spLocks noGrp="1"/>
          </p:cNvSpPr>
          <p:nvPr>
            <p:ph type="ftr" sz="quarter" idx="11"/>
          </p:nvPr>
        </p:nvSpPr>
        <p:spPr/>
        <p:txBody>
          <a:bodyPr/>
          <a:lstStyle/>
          <a:p>
            <a:r>
              <a:rPr lang="en-US" smtClean="0"/>
              <a:t>Michael J. Radin and Matthew S. Furman, Tarlow, Breed, Hart &amp; Rodgers, P.C.</a:t>
            </a:r>
            <a:endParaRPr lang="en-US"/>
          </a:p>
        </p:txBody>
      </p:sp>
      <p:sp>
        <p:nvSpPr>
          <p:cNvPr id="6" name="Header Placeholder 5"/>
          <p:cNvSpPr>
            <a:spLocks noGrp="1"/>
          </p:cNvSpPr>
          <p:nvPr>
            <p:ph type="hdr" sz="quarter" idx="12"/>
          </p:nvPr>
        </p:nvSpPr>
        <p:spPr/>
        <p:txBody>
          <a:bodyPr/>
          <a:lstStyle/>
          <a:p>
            <a:r>
              <a:rPr lang="en-US" smtClean="0"/>
              <a:t>The Massachusetts Independent Contractor Anomaly</a:t>
            </a:r>
            <a:endParaRPr lang="en-US"/>
          </a:p>
        </p:txBody>
      </p:sp>
      <p:sp>
        <p:nvSpPr>
          <p:cNvPr id="7" name="Date Placeholder 6"/>
          <p:cNvSpPr>
            <a:spLocks noGrp="1"/>
          </p:cNvSpPr>
          <p:nvPr>
            <p:ph type="dt" idx="13"/>
          </p:nvPr>
        </p:nvSpPr>
        <p:spPr/>
        <p:txBody>
          <a:bodyPr/>
          <a:lstStyle/>
          <a:p>
            <a:r>
              <a:rPr lang="en-US" smtClean="0"/>
              <a:t>12/11/2013</a:t>
            </a:r>
            <a:endParaRPr lang="en-US"/>
          </a:p>
        </p:txBody>
      </p:sp>
    </p:spTree>
    <p:extLst>
      <p:ext uri="{BB962C8B-B14F-4D97-AF65-F5344CB8AC3E}">
        <p14:creationId xmlns:p14="http://schemas.microsoft.com/office/powerpoint/2010/main" val="21232233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PPT.jpg"/>
          <p:cNvPicPr>
            <a:picLocks noChangeAspect="1"/>
          </p:cNvPicPr>
          <p:nvPr/>
        </p:nvPicPr>
        <p:blipFill>
          <a:blip r:embed="rId2"/>
          <a:srcRect/>
          <a:stretch>
            <a:fillRect/>
          </a:stretch>
        </p:blipFill>
        <p:spPr bwMode="auto">
          <a:xfrm>
            <a:off x="0" y="0"/>
            <a:ext cx="1612900" cy="6858000"/>
          </a:xfrm>
          <a:prstGeom prst="rect">
            <a:avLst/>
          </a:prstGeom>
          <a:noFill/>
          <a:ln w="9525">
            <a:noFill/>
            <a:miter lim="800000"/>
            <a:headEnd/>
            <a:tailEnd/>
          </a:ln>
        </p:spPr>
      </p:pic>
      <p:pic>
        <p:nvPicPr>
          <p:cNvPr id="5" name="Picture 5" descr="TBHR-whitebackbluefill---Ill11.jpg"/>
          <p:cNvPicPr>
            <a:picLocks noChangeAspect="1"/>
          </p:cNvPicPr>
          <p:nvPr/>
        </p:nvPicPr>
        <p:blipFill>
          <a:blip r:embed="rId3"/>
          <a:srcRect/>
          <a:stretch>
            <a:fillRect/>
          </a:stretch>
        </p:blipFill>
        <p:spPr bwMode="auto">
          <a:xfrm>
            <a:off x="3048000" y="533400"/>
            <a:ext cx="4810125" cy="931863"/>
          </a:xfrm>
          <a:prstGeom prst="rect">
            <a:avLst/>
          </a:prstGeom>
          <a:noFill/>
          <a:ln w="9525">
            <a:noFill/>
            <a:miter lim="800000"/>
            <a:headEnd/>
            <a:tailEnd/>
          </a:ln>
        </p:spPr>
      </p:pic>
      <p:sp>
        <p:nvSpPr>
          <p:cNvPr id="16386" name="Rectangle 3"/>
          <p:cNvSpPr>
            <a:spLocks noGrp="1" noChangeArrowheads="1"/>
          </p:cNvSpPr>
          <p:nvPr>
            <p:ph type="ctrTitle"/>
          </p:nvPr>
        </p:nvSpPr>
        <p:spPr>
          <a:xfrm>
            <a:off x="1905000" y="2130425"/>
            <a:ext cx="6934200" cy="1470025"/>
          </a:xfrm>
        </p:spPr>
        <p:txBody>
          <a:bodyPr/>
          <a:lstStyle>
            <a:lvl1pPr algn="ctr">
              <a:defRPr smtClean="0"/>
            </a:lvl1pPr>
          </a:lstStyle>
          <a:p>
            <a:pPr lvl="0"/>
            <a:r>
              <a:rPr lang="en-US" noProof="0" smtClean="0"/>
              <a:t>Click to edit Master title style</a:t>
            </a:r>
          </a:p>
        </p:txBody>
      </p:sp>
      <p:sp>
        <p:nvSpPr>
          <p:cNvPr id="16387" name="Rectangle 4"/>
          <p:cNvSpPr>
            <a:spLocks noGrp="1" noChangeArrowheads="1"/>
          </p:cNvSpPr>
          <p:nvPr>
            <p:ph type="subTitle" idx="1"/>
          </p:nvPr>
        </p:nvSpPr>
        <p:spPr>
          <a:xfrm>
            <a:off x="1905000" y="4648200"/>
            <a:ext cx="6934200" cy="1752600"/>
          </a:xfrm>
        </p:spPr>
        <p:txBody>
          <a:bodyPr/>
          <a:lstStyle>
            <a:lvl1pPr marL="0" indent="0" algn="ctr">
              <a:buFont typeface="Wingdings" charset="2"/>
              <a:buNone/>
              <a:defRPr smtClean="0"/>
            </a:lvl1pPr>
          </a:lstStyle>
          <a:p>
            <a:pPr lvl="0"/>
            <a:r>
              <a:rPr lang="en-US" noProof="0" smtClean="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19950" y="76200"/>
            <a:ext cx="1771650" cy="6629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6200"/>
            <a:ext cx="5162550" cy="6629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905000" y="1371600"/>
            <a:ext cx="3467100" cy="5334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524500" y="1371600"/>
            <a:ext cx="3467100" cy="5334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1905000" y="76200"/>
            <a:ext cx="7086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4"/>
          <p:cNvSpPr>
            <a:spLocks noGrp="1" noChangeArrowheads="1"/>
          </p:cNvSpPr>
          <p:nvPr>
            <p:ph type="body" idx="1"/>
          </p:nvPr>
        </p:nvSpPr>
        <p:spPr bwMode="auto">
          <a:xfrm>
            <a:off x="1905000" y="1371600"/>
            <a:ext cx="7086600" cy="5334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8" name="Picture 4" descr="PPT.jpg"/>
          <p:cNvPicPr>
            <a:picLocks noChangeAspect="1"/>
          </p:cNvPicPr>
          <p:nvPr/>
        </p:nvPicPr>
        <p:blipFill>
          <a:blip r:embed="rId13"/>
          <a:srcRect/>
          <a:stretch>
            <a:fillRect/>
          </a:stretch>
        </p:blipFill>
        <p:spPr bwMode="auto">
          <a:xfrm>
            <a:off x="0" y="0"/>
            <a:ext cx="161290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eaLnBrk="0" fontAlgn="base" hangingPunct="0">
        <a:spcBef>
          <a:spcPct val="0"/>
        </a:spcBef>
        <a:spcAft>
          <a:spcPct val="0"/>
        </a:spcAft>
        <a:defRPr sz="4400">
          <a:solidFill>
            <a:srgbClr val="3575A8"/>
          </a:solidFill>
          <a:latin typeface="+mj-lt"/>
          <a:ea typeface="+mj-ea"/>
          <a:cs typeface="+mj-cs"/>
        </a:defRPr>
      </a:lvl1pPr>
      <a:lvl2pPr algn="l" rtl="0" eaLnBrk="0" fontAlgn="base" hangingPunct="0">
        <a:spcBef>
          <a:spcPct val="0"/>
        </a:spcBef>
        <a:spcAft>
          <a:spcPct val="0"/>
        </a:spcAft>
        <a:defRPr sz="4400">
          <a:solidFill>
            <a:srgbClr val="3575A8"/>
          </a:solidFill>
          <a:latin typeface="Times New Roman" pitchFamily="18" charset="0"/>
        </a:defRPr>
      </a:lvl2pPr>
      <a:lvl3pPr algn="l" rtl="0" eaLnBrk="0" fontAlgn="base" hangingPunct="0">
        <a:spcBef>
          <a:spcPct val="0"/>
        </a:spcBef>
        <a:spcAft>
          <a:spcPct val="0"/>
        </a:spcAft>
        <a:defRPr sz="4400">
          <a:solidFill>
            <a:srgbClr val="3575A8"/>
          </a:solidFill>
          <a:latin typeface="Times New Roman" pitchFamily="18" charset="0"/>
        </a:defRPr>
      </a:lvl3pPr>
      <a:lvl4pPr algn="l" rtl="0" eaLnBrk="0" fontAlgn="base" hangingPunct="0">
        <a:spcBef>
          <a:spcPct val="0"/>
        </a:spcBef>
        <a:spcAft>
          <a:spcPct val="0"/>
        </a:spcAft>
        <a:defRPr sz="4400">
          <a:solidFill>
            <a:srgbClr val="3575A8"/>
          </a:solidFill>
          <a:latin typeface="Times New Roman" pitchFamily="18" charset="0"/>
        </a:defRPr>
      </a:lvl4pPr>
      <a:lvl5pPr algn="l" rtl="0" eaLnBrk="0" fontAlgn="base" hangingPunct="0">
        <a:spcBef>
          <a:spcPct val="0"/>
        </a:spcBef>
        <a:spcAft>
          <a:spcPct val="0"/>
        </a:spcAft>
        <a:defRPr sz="4400">
          <a:solidFill>
            <a:srgbClr val="3575A8"/>
          </a:solidFill>
          <a:latin typeface="Times New Roman" pitchFamily="18" charset="0"/>
        </a:defRPr>
      </a:lvl5pPr>
      <a:lvl6pPr marL="457200" algn="l" rtl="0" eaLnBrk="1" fontAlgn="base" hangingPunct="1">
        <a:spcBef>
          <a:spcPct val="0"/>
        </a:spcBef>
        <a:spcAft>
          <a:spcPct val="0"/>
        </a:spcAft>
        <a:defRPr sz="4400">
          <a:solidFill>
            <a:srgbClr val="3575A8"/>
          </a:solidFill>
          <a:latin typeface="Times New Roman" pitchFamily="18" charset="0"/>
        </a:defRPr>
      </a:lvl6pPr>
      <a:lvl7pPr marL="914400" algn="l" rtl="0" eaLnBrk="1" fontAlgn="base" hangingPunct="1">
        <a:spcBef>
          <a:spcPct val="0"/>
        </a:spcBef>
        <a:spcAft>
          <a:spcPct val="0"/>
        </a:spcAft>
        <a:defRPr sz="4400">
          <a:solidFill>
            <a:srgbClr val="3575A8"/>
          </a:solidFill>
          <a:latin typeface="Times New Roman" pitchFamily="18" charset="0"/>
        </a:defRPr>
      </a:lvl7pPr>
      <a:lvl8pPr marL="1371600" algn="l" rtl="0" eaLnBrk="1" fontAlgn="base" hangingPunct="1">
        <a:spcBef>
          <a:spcPct val="0"/>
        </a:spcBef>
        <a:spcAft>
          <a:spcPct val="0"/>
        </a:spcAft>
        <a:defRPr sz="4400">
          <a:solidFill>
            <a:srgbClr val="3575A8"/>
          </a:solidFill>
          <a:latin typeface="Times New Roman" pitchFamily="18" charset="0"/>
        </a:defRPr>
      </a:lvl8pPr>
      <a:lvl9pPr marL="1828800" algn="l" rtl="0" eaLnBrk="1" fontAlgn="base" hangingPunct="1">
        <a:spcBef>
          <a:spcPct val="0"/>
        </a:spcBef>
        <a:spcAft>
          <a:spcPct val="0"/>
        </a:spcAft>
        <a:defRPr sz="4400">
          <a:solidFill>
            <a:srgbClr val="3575A8"/>
          </a:solidFill>
          <a:latin typeface="Times New Roman" pitchFamily="18" charset="0"/>
        </a:defRPr>
      </a:lvl9pPr>
    </p:titleStyle>
    <p:bodyStyle>
      <a:lvl1pPr marL="342900" indent="-342900" algn="l" rtl="0" eaLnBrk="0" fontAlgn="base" hangingPunct="0">
        <a:spcBef>
          <a:spcPct val="20000"/>
        </a:spcBef>
        <a:spcAft>
          <a:spcPct val="0"/>
        </a:spcAft>
        <a:buClr>
          <a:srgbClr val="3575A8"/>
        </a:buClr>
        <a:buFont typeface="Wingdings" pitchFamily="2" charset="2"/>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3575A8"/>
        </a:buClr>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rgbClr val="3575A8"/>
        </a:buClr>
        <a:buFont typeface="Wingdings" pitchFamily="2" charset="2"/>
        <a:buChar char="§"/>
        <a:defRPr sz="2400">
          <a:solidFill>
            <a:schemeClr val="tx1"/>
          </a:solidFill>
          <a:latin typeface="+mn-lt"/>
        </a:defRPr>
      </a:lvl3pPr>
      <a:lvl4pPr marL="1600200" indent="-228600" algn="l" rtl="0" eaLnBrk="0" fontAlgn="base" hangingPunct="0">
        <a:spcBef>
          <a:spcPct val="20000"/>
        </a:spcBef>
        <a:spcAft>
          <a:spcPct val="0"/>
        </a:spcAft>
        <a:buClr>
          <a:srgbClr val="3575A8"/>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rgbClr val="3575A8"/>
        </a:buClr>
        <a:buFont typeface="Wingdings" pitchFamily="2" charset="2"/>
        <a:buChar char="§"/>
        <a:defRPr sz="2000">
          <a:solidFill>
            <a:schemeClr val="tx1"/>
          </a:solidFill>
          <a:latin typeface="+mn-lt"/>
        </a:defRPr>
      </a:lvl5pPr>
      <a:lvl6pPr marL="2514600" indent="-228600" algn="l" rtl="0" eaLnBrk="1" fontAlgn="base" hangingPunct="1">
        <a:spcBef>
          <a:spcPct val="20000"/>
        </a:spcBef>
        <a:spcAft>
          <a:spcPct val="0"/>
        </a:spcAft>
        <a:buClr>
          <a:srgbClr val="3575A8"/>
        </a:buClr>
        <a:buFont typeface="Wingdings" charset="2"/>
        <a:buChar char="§"/>
        <a:defRPr sz="2000">
          <a:solidFill>
            <a:schemeClr val="tx1"/>
          </a:solidFill>
          <a:latin typeface="+mn-lt"/>
        </a:defRPr>
      </a:lvl6pPr>
      <a:lvl7pPr marL="2971800" indent="-228600" algn="l" rtl="0" eaLnBrk="1" fontAlgn="base" hangingPunct="1">
        <a:spcBef>
          <a:spcPct val="20000"/>
        </a:spcBef>
        <a:spcAft>
          <a:spcPct val="0"/>
        </a:spcAft>
        <a:buClr>
          <a:srgbClr val="3575A8"/>
        </a:buClr>
        <a:buFont typeface="Wingdings" charset="2"/>
        <a:buChar char="§"/>
        <a:defRPr sz="2000">
          <a:solidFill>
            <a:schemeClr val="tx1"/>
          </a:solidFill>
          <a:latin typeface="+mn-lt"/>
        </a:defRPr>
      </a:lvl7pPr>
      <a:lvl8pPr marL="3429000" indent="-228600" algn="l" rtl="0" eaLnBrk="1" fontAlgn="base" hangingPunct="1">
        <a:spcBef>
          <a:spcPct val="20000"/>
        </a:spcBef>
        <a:spcAft>
          <a:spcPct val="0"/>
        </a:spcAft>
        <a:buClr>
          <a:srgbClr val="3575A8"/>
        </a:buClr>
        <a:buFont typeface="Wingdings" charset="2"/>
        <a:buChar char="§"/>
        <a:defRPr sz="2000">
          <a:solidFill>
            <a:schemeClr val="tx1"/>
          </a:solidFill>
          <a:latin typeface="+mn-lt"/>
        </a:defRPr>
      </a:lvl8pPr>
      <a:lvl9pPr marL="3886200" indent="-228600" algn="l" rtl="0" eaLnBrk="1" fontAlgn="base" hangingPunct="1">
        <a:spcBef>
          <a:spcPct val="20000"/>
        </a:spcBef>
        <a:spcAft>
          <a:spcPct val="0"/>
        </a:spcAft>
        <a:buClr>
          <a:srgbClr val="3575A8"/>
        </a:buClr>
        <a:buFont typeface="Wingdings"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ctrTitle"/>
          </p:nvPr>
        </p:nvSpPr>
        <p:spPr>
          <a:xfrm>
            <a:off x="1524000" y="2130425"/>
            <a:ext cx="7696200" cy="1470025"/>
          </a:xfrm>
        </p:spPr>
        <p:txBody>
          <a:bodyPr/>
          <a:lstStyle/>
          <a:p>
            <a:pPr eaLnBrk="1" hangingPunct="1"/>
            <a:r>
              <a:rPr lang="en-US" sz="3800" cap="small" dirty="0" smtClean="0"/>
              <a:t>The Massachusetts Independent Contractor Anomaly:</a:t>
            </a:r>
            <a:r>
              <a:rPr lang="en-US" sz="3800" dirty="0" smtClean="0"/>
              <a:t/>
            </a:r>
            <a:br>
              <a:rPr lang="en-US" sz="3800" dirty="0" smtClean="0"/>
            </a:br>
            <a:r>
              <a:rPr lang="en-US" sz="3800" dirty="0" smtClean="0"/>
              <a:t>   </a:t>
            </a:r>
            <a:r>
              <a:rPr lang="en-US" sz="2800" dirty="0" smtClean="0"/>
              <a:t>What is it and how can it be managed?</a:t>
            </a:r>
            <a:r>
              <a:rPr lang="en-US" i="1" dirty="0"/>
              <a:t>	</a:t>
            </a:r>
          </a:p>
        </p:txBody>
      </p:sp>
      <p:sp>
        <p:nvSpPr>
          <p:cNvPr id="13314" name="Subtitle 2"/>
          <p:cNvSpPr>
            <a:spLocks noGrp="1"/>
          </p:cNvSpPr>
          <p:nvPr>
            <p:ph type="subTitle" idx="1"/>
          </p:nvPr>
        </p:nvSpPr>
        <p:spPr>
          <a:xfrm>
            <a:off x="2209800" y="4038600"/>
            <a:ext cx="6400800" cy="2590800"/>
          </a:xfrm>
        </p:spPr>
        <p:txBody>
          <a:bodyPr/>
          <a:lstStyle/>
          <a:p>
            <a:pPr eaLnBrk="1" hangingPunct="1">
              <a:lnSpc>
                <a:spcPct val="80000"/>
              </a:lnSpc>
              <a:buFont typeface="Wingdings" pitchFamily="2" charset="2"/>
              <a:buNone/>
            </a:pPr>
            <a:r>
              <a:rPr lang="en-US" sz="1400" i="1" dirty="0"/>
              <a:t>Presented to</a:t>
            </a:r>
          </a:p>
          <a:p>
            <a:pPr eaLnBrk="1" hangingPunct="1">
              <a:lnSpc>
                <a:spcPct val="80000"/>
              </a:lnSpc>
              <a:buFont typeface="Wingdings" pitchFamily="2" charset="2"/>
              <a:buNone/>
            </a:pPr>
            <a:r>
              <a:rPr lang="en-US" sz="2400" dirty="0" smtClean="0"/>
              <a:t>M&amp;A Club Boston</a:t>
            </a:r>
          </a:p>
          <a:p>
            <a:pPr eaLnBrk="1" hangingPunct="1">
              <a:lnSpc>
                <a:spcPct val="80000"/>
              </a:lnSpc>
              <a:buFont typeface="Wingdings" pitchFamily="2" charset="2"/>
              <a:buNone/>
            </a:pPr>
            <a:r>
              <a:rPr lang="en-US" sz="1600" dirty="0" smtClean="0"/>
              <a:t>Needham Sheraton Hotel, Needham, MA</a:t>
            </a:r>
            <a:endParaRPr lang="en-US" sz="1600" dirty="0"/>
          </a:p>
          <a:p>
            <a:pPr eaLnBrk="1" hangingPunct="1">
              <a:lnSpc>
                <a:spcPct val="80000"/>
              </a:lnSpc>
              <a:buFont typeface="Wingdings" pitchFamily="2" charset="2"/>
              <a:buNone/>
            </a:pPr>
            <a:r>
              <a:rPr lang="en-US" sz="1600" dirty="0" smtClean="0"/>
              <a:t>Wednesday</a:t>
            </a:r>
            <a:r>
              <a:rPr lang="en-US" sz="1600" dirty="0"/>
              <a:t>, </a:t>
            </a:r>
            <a:r>
              <a:rPr lang="en-US" sz="1600" dirty="0" smtClean="0"/>
              <a:t>December 11, </a:t>
            </a:r>
            <a:r>
              <a:rPr lang="en-US" sz="1600" dirty="0"/>
              <a:t>2013</a:t>
            </a:r>
          </a:p>
          <a:p>
            <a:pPr eaLnBrk="1" hangingPunct="1">
              <a:lnSpc>
                <a:spcPct val="80000"/>
              </a:lnSpc>
              <a:buFont typeface="Wingdings" pitchFamily="2" charset="2"/>
              <a:buNone/>
            </a:pPr>
            <a:endParaRPr lang="en-US" sz="1200" dirty="0"/>
          </a:p>
          <a:p>
            <a:pPr eaLnBrk="1" hangingPunct="1">
              <a:lnSpc>
                <a:spcPct val="80000"/>
              </a:lnSpc>
              <a:buFont typeface="Wingdings" pitchFamily="2" charset="2"/>
              <a:buNone/>
            </a:pPr>
            <a:r>
              <a:rPr lang="en-US" sz="1400" i="1" dirty="0" smtClean="0"/>
              <a:t>By</a:t>
            </a:r>
          </a:p>
          <a:p>
            <a:pPr eaLnBrk="1" hangingPunct="1">
              <a:lnSpc>
                <a:spcPct val="80000"/>
              </a:lnSpc>
              <a:buFont typeface="Wingdings" pitchFamily="2" charset="2"/>
              <a:buNone/>
            </a:pPr>
            <a:r>
              <a:rPr lang="en-US" sz="2000" dirty="0" smtClean="0"/>
              <a:t> Michael J. Radin, </a:t>
            </a:r>
            <a:r>
              <a:rPr lang="en-US" sz="2000" dirty="0"/>
              <a:t>Esq</a:t>
            </a:r>
            <a:r>
              <a:rPr lang="en-US" sz="2000" dirty="0" smtClean="0"/>
              <a:t>. and Matthew S. Furman, Esq.</a:t>
            </a:r>
            <a:endParaRPr lang="en-US" sz="2000" dirty="0"/>
          </a:p>
          <a:p>
            <a:pPr eaLnBrk="1" hangingPunct="1">
              <a:lnSpc>
                <a:spcPct val="80000"/>
              </a:lnSpc>
              <a:buFont typeface="Wingdings" pitchFamily="2" charset="2"/>
              <a:buNone/>
            </a:pPr>
            <a:r>
              <a:rPr lang="en-US" sz="2000" dirty="0"/>
              <a:t>Tarlow, Breed, Hart &amp; Rodgers, P.C.</a:t>
            </a:r>
          </a:p>
          <a:p>
            <a:pPr eaLnBrk="1" hangingPunct="1">
              <a:lnSpc>
                <a:spcPct val="80000"/>
              </a:lnSpc>
              <a:buFont typeface="Wingdings" pitchFamily="2" charset="2"/>
              <a:buNone/>
            </a:pPr>
            <a:r>
              <a:rPr lang="en-US" sz="1600" dirty="0"/>
              <a:t>Boston, Massachusetts</a:t>
            </a:r>
          </a:p>
          <a:p>
            <a:pPr eaLnBrk="1" hangingPunct="1">
              <a:lnSpc>
                <a:spcPct val="80000"/>
              </a:lnSpc>
              <a:buFont typeface="Wingdings" pitchFamily="2" charset="2"/>
              <a:buNone/>
            </a:pPr>
            <a:r>
              <a:rPr lang="en-US" sz="1600" dirty="0" smtClean="0"/>
              <a:t>MRadin@tbhr-law.com</a:t>
            </a:r>
            <a:endParaRPr lang="en-US"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States / Traditional Test</a:t>
            </a:r>
            <a:endParaRPr lang="en-US" dirty="0"/>
          </a:p>
        </p:txBody>
      </p:sp>
      <p:sp>
        <p:nvSpPr>
          <p:cNvPr id="3" name="Content Placeholder 2"/>
          <p:cNvSpPr>
            <a:spLocks noGrp="1"/>
          </p:cNvSpPr>
          <p:nvPr>
            <p:ph sz="half" idx="1"/>
          </p:nvPr>
        </p:nvSpPr>
        <p:spPr>
          <a:xfrm>
            <a:off x="1905000" y="1752600"/>
            <a:ext cx="3467100" cy="5334000"/>
          </a:xfrm>
        </p:spPr>
        <p:txBody>
          <a:bodyPr/>
          <a:lstStyle/>
          <a:p>
            <a:pPr marL="514350" indent="-514350">
              <a:buFont typeface="+mj-lt"/>
              <a:buAutoNum type="arabicPeriod"/>
            </a:pPr>
            <a:r>
              <a:rPr lang="en-US" sz="1600" dirty="0" smtClean="0"/>
              <a:t>Worker compliance with instructions required;</a:t>
            </a:r>
          </a:p>
          <a:p>
            <a:pPr marL="514350" indent="-514350">
              <a:buFont typeface="+mj-lt"/>
              <a:buAutoNum type="arabicPeriod"/>
            </a:pPr>
            <a:r>
              <a:rPr lang="en-US" sz="1600" dirty="0" smtClean="0"/>
              <a:t>Training;</a:t>
            </a:r>
          </a:p>
          <a:p>
            <a:pPr marL="514350" indent="-514350">
              <a:buFont typeface="+mj-lt"/>
              <a:buAutoNum type="arabicPeriod"/>
            </a:pPr>
            <a:r>
              <a:rPr lang="en-US" sz="1600" dirty="0" smtClean="0"/>
              <a:t>Integration of worker’s services into the business;</a:t>
            </a:r>
          </a:p>
          <a:p>
            <a:pPr marL="514350" indent="-514350">
              <a:buFont typeface="+mj-lt"/>
              <a:buAutoNum type="arabicPeriod"/>
            </a:pPr>
            <a:r>
              <a:rPr lang="en-US" sz="1600" dirty="0" smtClean="0"/>
              <a:t>Services are rendered personally;</a:t>
            </a:r>
          </a:p>
          <a:p>
            <a:pPr marL="514350" indent="-514350">
              <a:buFont typeface="+mj-lt"/>
              <a:buAutoNum type="arabicPeriod"/>
            </a:pPr>
            <a:r>
              <a:rPr lang="en-US" sz="1600" dirty="0" smtClean="0"/>
              <a:t>Ability to hire, supervise and pay assistants;</a:t>
            </a:r>
          </a:p>
          <a:p>
            <a:pPr marL="514350" indent="-514350">
              <a:buFont typeface="+mj-lt"/>
              <a:buAutoNum type="arabicPeriod"/>
            </a:pPr>
            <a:r>
              <a:rPr lang="en-US" sz="1600" dirty="0" smtClean="0"/>
              <a:t>A continuing relationship;</a:t>
            </a:r>
          </a:p>
          <a:p>
            <a:pPr marL="514350" indent="-514350">
              <a:buFont typeface="+mj-lt"/>
              <a:buAutoNum type="arabicPeriod"/>
            </a:pPr>
            <a:r>
              <a:rPr lang="en-US" sz="1600" dirty="0" smtClean="0"/>
              <a:t>Set hours of work are established;</a:t>
            </a:r>
          </a:p>
          <a:p>
            <a:pPr marL="514350" indent="-514350">
              <a:buFont typeface="+mj-lt"/>
              <a:buAutoNum type="arabicPeriod"/>
            </a:pPr>
            <a:r>
              <a:rPr lang="en-US" sz="1600" dirty="0" smtClean="0"/>
              <a:t>Full time is required;</a:t>
            </a:r>
          </a:p>
          <a:p>
            <a:pPr marL="514350" indent="-514350">
              <a:buFont typeface="+mj-lt"/>
              <a:buAutoNum type="arabicPeriod"/>
            </a:pPr>
            <a:r>
              <a:rPr lang="en-US" sz="1600" dirty="0" smtClean="0"/>
              <a:t>Work performed on business premises;</a:t>
            </a:r>
          </a:p>
          <a:p>
            <a:pPr marL="514350" indent="-514350">
              <a:buFont typeface="+mj-lt"/>
              <a:buAutoNum type="arabicPeriod"/>
            </a:pPr>
            <a:r>
              <a:rPr lang="en-US" sz="1600" dirty="0" smtClean="0"/>
              <a:t>Services performed in a set order or sequence;</a:t>
            </a:r>
          </a:p>
        </p:txBody>
      </p:sp>
      <p:sp>
        <p:nvSpPr>
          <p:cNvPr id="4" name="Content Placeholder 3"/>
          <p:cNvSpPr>
            <a:spLocks noGrp="1"/>
          </p:cNvSpPr>
          <p:nvPr>
            <p:ph sz="half" idx="2"/>
          </p:nvPr>
        </p:nvSpPr>
        <p:spPr>
          <a:xfrm>
            <a:off x="5524500" y="1752600"/>
            <a:ext cx="3467100" cy="5334000"/>
          </a:xfrm>
        </p:spPr>
        <p:txBody>
          <a:bodyPr/>
          <a:lstStyle/>
          <a:p>
            <a:pPr marL="514350" indent="-514350">
              <a:buFont typeface="+mj-lt"/>
              <a:buAutoNum type="arabicPeriod" startAt="11"/>
            </a:pPr>
            <a:r>
              <a:rPr lang="en-US" sz="1600" dirty="0"/>
              <a:t>Oral or written reports required;</a:t>
            </a:r>
          </a:p>
          <a:p>
            <a:pPr marL="514350" indent="-514350">
              <a:buFont typeface="+mj-lt"/>
              <a:buAutoNum type="arabicPeriod" startAt="11"/>
            </a:pPr>
            <a:r>
              <a:rPr lang="en-US" sz="1600" dirty="0"/>
              <a:t>Payment by the hour, week or month;</a:t>
            </a:r>
          </a:p>
          <a:p>
            <a:pPr marL="514350" indent="-514350">
              <a:buFont typeface="+mj-lt"/>
              <a:buAutoNum type="arabicPeriod" startAt="11"/>
            </a:pPr>
            <a:r>
              <a:rPr lang="en-US" sz="1600" dirty="0"/>
              <a:t>Payment of business and/or travel expenses;</a:t>
            </a:r>
          </a:p>
          <a:p>
            <a:pPr marL="514350" indent="-514350">
              <a:buFont typeface="+mj-lt"/>
              <a:buAutoNum type="arabicPeriod" startAt="11"/>
            </a:pPr>
            <a:r>
              <a:rPr lang="en-US" sz="1600" dirty="0"/>
              <a:t>Furnishing of tools and materials;</a:t>
            </a:r>
          </a:p>
          <a:p>
            <a:pPr marL="514350" indent="-514350">
              <a:buFont typeface="+mj-lt"/>
              <a:buAutoNum type="arabicPeriod" startAt="11"/>
            </a:pPr>
            <a:r>
              <a:rPr lang="en-US" sz="1600" dirty="0"/>
              <a:t>Worker’s investment in facilities used in performing services;</a:t>
            </a:r>
          </a:p>
          <a:p>
            <a:pPr marL="514350" indent="-514350">
              <a:buFont typeface="+mj-lt"/>
              <a:buAutoNum type="arabicPeriod" startAt="11"/>
            </a:pPr>
            <a:r>
              <a:rPr lang="en-US" sz="1600" dirty="0"/>
              <a:t>Worker’s realization of a profit or loss;</a:t>
            </a:r>
          </a:p>
          <a:p>
            <a:pPr marL="514350" indent="-514350">
              <a:buFont typeface="+mj-lt"/>
              <a:buAutoNum type="arabicPeriod" startAt="11"/>
            </a:pPr>
            <a:r>
              <a:rPr lang="en-US" sz="1600" dirty="0"/>
              <a:t>Worker performs services for more than one business at a time;</a:t>
            </a:r>
          </a:p>
          <a:p>
            <a:pPr marL="514350" indent="-514350">
              <a:buFont typeface="+mj-lt"/>
              <a:buAutoNum type="arabicPeriod" startAt="11"/>
            </a:pPr>
            <a:r>
              <a:rPr lang="en-US" sz="1600" dirty="0"/>
              <a:t>Worker makes services available to the general public;</a:t>
            </a:r>
          </a:p>
          <a:p>
            <a:pPr marL="514350" indent="-514350">
              <a:buFont typeface="+mj-lt"/>
              <a:buAutoNum type="arabicPeriod" startAt="11"/>
            </a:pPr>
            <a:r>
              <a:rPr lang="en-US" sz="1600" dirty="0"/>
              <a:t>Business has the right to discharge worker; and</a:t>
            </a:r>
          </a:p>
          <a:p>
            <a:pPr marL="514350" indent="-514350">
              <a:buFont typeface="+mj-lt"/>
              <a:buAutoNum type="arabicPeriod" startAt="11"/>
            </a:pPr>
            <a:r>
              <a:rPr lang="en-US" sz="1600" dirty="0"/>
              <a:t>Worker has the right to terminate the relationship.</a:t>
            </a:r>
          </a:p>
          <a:p>
            <a:pPr marL="514350" indent="-514350">
              <a:buFont typeface="+mj-lt"/>
              <a:buAutoNum type="arabicPeriod" startAt="11"/>
            </a:pPr>
            <a:endParaRPr lang="en-US" sz="1800" dirty="0"/>
          </a:p>
          <a:p>
            <a:endParaRPr lang="en-US" sz="1800" dirty="0"/>
          </a:p>
        </p:txBody>
      </p:sp>
      <p:sp>
        <p:nvSpPr>
          <p:cNvPr id="5" name="Text Placeholder 4"/>
          <p:cNvSpPr>
            <a:spLocks noGrp="1"/>
          </p:cNvSpPr>
          <p:nvPr>
            <p:ph type="body" idx="4294967295"/>
          </p:nvPr>
        </p:nvSpPr>
        <p:spPr>
          <a:xfrm>
            <a:off x="1674812" y="1143000"/>
            <a:ext cx="4040188" cy="639763"/>
          </a:xfrm>
        </p:spPr>
        <p:txBody>
          <a:bodyPr/>
          <a:lstStyle/>
          <a:p>
            <a:pPr marL="0" indent="0">
              <a:buNone/>
            </a:pPr>
            <a:r>
              <a:rPr lang="en-US" i="1" dirty="0" smtClean="0"/>
              <a:t>E.g.</a:t>
            </a:r>
            <a:r>
              <a:rPr lang="en-US" dirty="0" smtClean="0"/>
              <a:t> IRS’s 20 Factors:</a:t>
            </a:r>
            <a:endParaRPr lang="en-US" i="1" dirty="0"/>
          </a:p>
        </p:txBody>
      </p:sp>
    </p:spTree>
    <p:extLst>
      <p:ext uri="{BB962C8B-B14F-4D97-AF65-F5344CB8AC3E}">
        <p14:creationId xmlns:p14="http://schemas.microsoft.com/office/powerpoint/2010/main" val="25675072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52600" y="152400"/>
            <a:ext cx="7467600" cy="1143000"/>
          </a:xfrm>
        </p:spPr>
        <p:txBody>
          <a:bodyPr/>
          <a:lstStyle/>
          <a:p>
            <a:r>
              <a:rPr lang="en-US" dirty="0" smtClean="0"/>
              <a:t>An Employee </a:t>
            </a:r>
            <a:r>
              <a:rPr lang="en-US" u="sng" dirty="0" smtClean="0"/>
              <a:t>Unless</a:t>
            </a:r>
            <a:r>
              <a:rPr lang="en-US" dirty="0" smtClean="0"/>
              <a:t> . . .</a:t>
            </a:r>
            <a:endParaRPr lang="en-US" dirty="0"/>
          </a:p>
        </p:txBody>
      </p:sp>
      <p:sp>
        <p:nvSpPr>
          <p:cNvPr id="5" name="Text Placeholder 4"/>
          <p:cNvSpPr>
            <a:spLocks noGrp="1"/>
          </p:cNvSpPr>
          <p:nvPr>
            <p:ph type="body" idx="1"/>
          </p:nvPr>
        </p:nvSpPr>
        <p:spPr>
          <a:xfrm>
            <a:off x="1751012" y="1371600"/>
            <a:ext cx="4040188" cy="639762"/>
          </a:xfrm>
        </p:spPr>
        <p:txBody>
          <a:bodyPr/>
          <a:lstStyle/>
          <a:p>
            <a:r>
              <a:rPr lang="en-US" dirty="0" smtClean="0"/>
              <a:t>Before July 19, 2004:</a:t>
            </a:r>
            <a:endParaRPr lang="en-US" dirty="0"/>
          </a:p>
        </p:txBody>
      </p:sp>
      <p:sp>
        <p:nvSpPr>
          <p:cNvPr id="6" name="Content Placeholder 5"/>
          <p:cNvSpPr>
            <a:spLocks noGrp="1"/>
          </p:cNvSpPr>
          <p:nvPr>
            <p:ph sz="half" idx="2"/>
          </p:nvPr>
        </p:nvSpPr>
        <p:spPr>
          <a:xfrm>
            <a:off x="1370012" y="2011362"/>
            <a:ext cx="4040188" cy="3951288"/>
          </a:xfrm>
        </p:spPr>
        <p:txBody>
          <a:bodyPr/>
          <a:lstStyle/>
          <a:p>
            <a:pPr marL="400050" lvl="1" indent="0">
              <a:spcAft>
                <a:spcPts val="600"/>
              </a:spcAft>
              <a:buNone/>
            </a:pPr>
            <a:r>
              <a:rPr lang="en-US" sz="1600" dirty="0"/>
              <a:t>(1) such individual has been and will continue to be free from control and direction in connection with the performance of such service under his contract; and </a:t>
            </a:r>
          </a:p>
          <a:p>
            <a:pPr marL="400050" lvl="1" indent="0">
              <a:spcAft>
                <a:spcPts val="600"/>
              </a:spcAft>
              <a:buNone/>
            </a:pPr>
            <a:r>
              <a:rPr lang="en-US" sz="1600" b="1" i="1" dirty="0"/>
              <a:t>(2) such service is performed either outside the usual course of the business for which the service is performed or is performed outside of all places of business of the enterprise</a:t>
            </a:r>
            <a:r>
              <a:rPr lang="en-US" sz="1600" dirty="0"/>
              <a:t>; </a:t>
            </a:r>
            <a:r>
              <a:rPr lang="en-US" sz="1600" b="1" i="1" dirty="0"/>
              <a:t>and</a:t>
            </a:r>
            <a:r>
              <a:rPr lang="en-US" sz="1600" dirty="0"/>
              <a:t>, </a:t>
            </a:r>
          </a:p>
          <a:p>
            <a:pPr marL="400050" lvl="1" indent="0">
              <a:spcAft>
                <a:spcPts val="600"/>
              </a:spcAft>
              <a:buNone/>
            </a:pPr>
            <a:r>
              <a:rPr lang="en-US" sz="1600" dirty="0"/>
              <a:t>(3) such individual is customarily engaged in an independently established occupation, profession or business of the same nature as that involved in the service performed</a:t>
            </a:r>
            <a:r>
              <a:rPr lang="en-US" sz="1600" dirty="0" smtClean="0"/>
              <a:t>.</a:t>
            </a:r>
          </a:p>
        </p:txBody>
      </p:sp>
      <p:sp>
        <p:nvSpPr>
          <p:cNvPr id="7" name="Text Placeholder 6"/>
          <p:cNvSpPr>
            <a:spLocks noGrp="1"/>
          </p:cNvSpPr>
          <p:nvPr>
            <p:ph type="body" sz="quarter" idx="3"/>
          </p:nvPr>
        </p:nvSpPr>
        <p:spPr>
          <a:xfrm>
            <a:off x="5483225" y="1371600"/>
            <a:ext cx="3355975" cy="639762"/>
          </a:xfrm>
        </p:spPr>
        <p:txBody>
          <a:bodyPr/>
          <a:lstStyle/>
          <a:p>
            <a:r>
              <a:rPr lang="en-US" dirty="0" smtClean="0"/>
              <a:t>Since July 19, 2004:</a:t>
            </a:r>
            <a:endParaRPr lang="en-US" dirty="0"/>
          </a:p>
        </p:txBody>
      </p:sp>
      <p:sp>
        <p:nvSpPr>
          <p:cNvPr id="8" name="Content Placeholder 7"/>
          <p:cNvSpPr>
            <a:spLocks noGrp="1"/>
          </p:cNvSpPr>
          <p:nvPr>
            <p:ph sz="quarter" idx="4"/>
          </p:nvPr>
        </p:nvSpPr>
        <p:spPr>
          <a:xfrm>
            <a:off x="5026025" y="2011362"/>
            <a:ext cx="4041775" cy="3951288"/>
          </a:xfrm>
        </p:spPr>
        <p:txBody>
          <a:bodyPr/>
          <a:lstStyle/>
          <a:p>
            <a:pPr marL="457200" lvl="1" indent="0">
              <a:spcBef>
                <a:spcPts val="0"/>
              </a:spcBef>
              <a:spcAft>
                <a:spcPts val="1200"/>
              </a:spcAft>
              <a:buNone/>
            </a:pPr>
            <a:r>
              <a:rPr lang="en-US" sz="1600" dirty="0"/>
              <a:t>(1) the individual is free from control and direction in connection with the performance of the service, both under his contract for the performance of service and in fact; and</a:t>
            </a:r>
          </a:p>
          <a:p>
            <a:pPr marL="457200" lvl="1" indent="0">
              <a:spcBef>
                <a:spcPts val="0"/>
              </a:spcBef>
              <a:spcAft>
                <a:spcPts val="1200"/>
              </a:spcAft>
              <a:buNone/>
            </a:pPr>
            <a:r>
              <a:rPr lang="en-US" sz="1600" b="1" i="1" dirty="0"/>
              <a:t>(2) the service is performed outside the usual course of the business of the employer; and</a:t>
            </a:r>
            <a:r>
              <a:rPr lang="en-US" sz="1600" dirty="0"/>
              <a:t>,</a:t>
            </a:r>
          </a:p>
          <a:p>
            <a:pPr marL="457200" lvl="1" indent="0">
              <a:spcBef>
                <a:spcPts val="0"/>
              </a:spcBef>
              <a:spcAft>
                <a:spcPts val="1200"/>
              </a:spcAft>
              <a:buNone/>
            </a:pPr>
            <a:r>
              <a:rPr lang="en-US" sz="1600" dirty="0"/>
              <a:t>(3) the individual is customarily engaged in an independently established trade, occupation, profession or business of the same nature as that involved in the service performed.</a:t>
            </a:r>
          </a:p>
          <a:p>
            <a:pPr marL="0" indent="0">
              <a:buNone/>
            </a:pPr>
            <a:endParaRPr lang="en-US" sz="1600" dirty="0"/>
          </a:p>
        </p:txBody>
      </p:sp>
      <p:sp>
        <p:nvSpPr>
          <p:cNvPr id="9" name="TextBox 8"/>
          <p:cNvSpPr txBox="1"/>
          <p:nvPr/>
        </p:nvSpPr>
        <p:spPr>
          <a:xfrm>
            <a:off x="2819400" y="6468276"/>
            <a:ext cx="5410200" cy="307777"/>
          </a:xfrm>
          <a:prstGeom prst="rect">
            <a:avLst/>
          </a:prstGeom>
          <a:noFill/>
        </p:spPr>
        <p:txBody>
          <a:bodyPr wrap="square" rtlCol="0">
            <a:spAutoFit/>
          </a:bodyPr>
          <a:lstStyle/>
          <a:p>
            <a:pPr marL="0" lvl="1" algn="ctr"/>
            <a:r>
              <a:rPr lang="en-US" sz="1400" i="1" dirty="0">
                <a:latin typeface="+mn-lt"/>
              </a:rPr>
              <a:t>Mass. Gen. Laws c. 149, § </a:t>
            </a:r>
            <a:r>
              <a:rPr lang="en-US" sz="1400" i="1" dirty="0" smtClean="0">
                <a:latin typeface="+mn-lt"/>
              </a:rPr>
              <a:t>148B </a:t>
            </a:r>
            <a:r>
              <a:rPr lang="en-US" sz="1400" dirty="0" smtClean="0">
                <a:latin typeface="+mn-lt"/>
              </a:rPr>
              <a:t>(emphasis added to “Prong 2” on both).</a:t>
            </a:r>
            <a:endParaRPr lang="en-US" sz="1400" i="1" dirty="0">
              <a:latin typeface="+mn-lt"/>
            </a:endParaRPr>
          </a:p>
        </p:txBody>
      </p:sp>
    </p:spTree>
    <p:extLst>
      <p:ext uri="{BB962C8B-B14F-4D97-AF65-F5344CB8AC3E}">
        <p14:creationId xmlns:p14="http://schemas.microsoft.com/office/powerpoint/2010/main" val="6351436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Found To Be Employees</a:t>
            </a:r>
            <a:endParaRPr lang="en-US" dirty="0"/>
          </a:p>
        </p:txBody>
      </p:sp>
      <p:sp>
        <p:nvSpPr>
          <p:cNvPr id="3" name="Content Placeholder 2"/>
          <p:cNvSpPr>
            <a:spLocks noGrp="1"/>
          </p:cNvSpPr>
          <p:nvPr>
            <p:ph idx="1"/>
          </p:nvPr>
        </p:nvSpPr>
        <p:spPr>
          <a:xfrm>
            <a:off x="1752600" y="1219200"/>
            <a:ext cx="7239000" cy="5715000"/>
          </a:xfrm>
        </p:spPr>
        <p:txBody>
          <a:bodyPr/>
          <a:lstStyle/>
          <a:p>
            <a:pPr marL="0" indent="0">
              <a:buNone/>
            </a:pPr>
            <a:r>
              <a:rPr lang="en-US" sz="2400" dirty="0" smtClean="0"/>
              <a:t>Delivery Drivers </a:t>
            </a:r>
          </a:p>
          <a:p>
            <a:pPr marL="182880" indent="0">
              <a:buNone/>
            </a:pPr>
            <a:r>
              <a:rPr lang="en-US" sz="1600" i="1" dirty="0" err="1"/>
              <a:t>Fucci</a:t>
            </a:r>
            <a:r>
              <a:rPr lang="en-US" sz="1600" i="1" dirty="0"/>
              <a:t> v. E. Connection Operating, Inc</a:t>
            </a:r>
            <a:r>
              <a:rPr lang="en-US" sz="1600" i="1" dirty="0" smtClean="0"/>
              <a:t>. </a:t>
            </a:r>
            <a:r>
              <a:rPr lang="en-US" sz="1600" dirty="0" smtClean="0"/>
              <a:t>(2009</a:t>
            </a:r>
            <a:r>
              <a:rPr lang="en-US" sz="1600" dirty="0" smtClean="0"/>
              <a:t>)</a:t>
            </a:r>
          </a:p>
          <a:p>
            <a:pPr marL="182880" indent="0">
              <a:buNone/>
            </a:pPr>
            <a:endParaRPr lang="en-US" sz="400" i="1" dirty="0" smtClean="0"/>
          </a:p>
          <a:p>
            <a:pPr marL="182880" indent="0">
              <a:buNone/>
            </a:pPr>
            <a:r>
              <a:rPr lang="en-US" sz="1600" i="1" dirty="0" smtClean="0"/>
              <a:t>Taylor v. E. Connection Operating, Inc. </a:t>
            </a:r>
            <a:r>
              <a:rPr lang="en-US" sz="1600" dirty="0" smtClean="0"/>
              <a:t>(2013) (drivers living and working in New York with Massachusetts law clauses in their agreements).</a:t>
            </a:r>
            <a:endParaRPr lang="en-US" sz="1600" i="1" dirty="0" smtClean="0"/>
          </a:p>
          <a:p>
            <a:pPr marL="0" indent="0">
              <a:buNone/>
            </a:pPr>
            <a:endParaRPr lang="en-US" sz="400" dirty="0" smtClean="0"/>
          </a:p>
          <a:p>
            <a:pPr marL="0" indent="0">
              <a:buNone/>
            </a:pPr>
            <a:r>
              <a:rPr lang="en-US" sz="2400" dirty="0" smtClean="0"/>
              <a:t>Cleaning </a:t>
            </a:r>
            <a:r>
              <a:rPr lang="en-US" sz="2400" dirty="0" smtClean="0"/>
              <a:t>Franchisees</a:t>
            </a:r>
          </a:p>
          <a:p>
            <a:pPr marL="182880" indent="0">
              <a:buNone/>
            </a:pPr>
            <a:r>
              <a:rPr lang="en-US" sz="1600" i="1" dirty="0" err="1"/>
              <a:t>Awuah</a:t>
            </a:r>
            <a:r>
              <a:rPr lang="en-US" sz="1600" i="1" dirty="0"/>
              <a:t> v. Coverall N.A., Inc</a:t>
            </a:r>
            <a:r>
              <a:rPr lang="en-US" sz="1600" i="1" dirty="0" smtClean="0"/>
              <a:t>. </a:t>
            </a:r>
            <a:r>
              <a:rPr lang="en-US" sz="1600" dirty="0" smtClean="0"/>
              <a:t>(2010) </a:t>
            </a:r>
            <a:r>
              <a:rPr lang="en-US" sz="1600" i="1" dirty="0" smtClean="0"/>
              <a:t>– </a:t>
            </a:r>
            <a:r>
              <a:rPr lang="en-US" sz="1600" dirty="0" smtClean="0"/>
              <a:t>“The[] </a:t>
            </a:r>
            <a:r>
              <a:rPr lang="en-US" sz="1600" dirty="0" smtClean="0"/>
              <a:t>undisputed </a:t>
            </a:r>
            <a:r>
              <a:rPr lang="en-US" sz="1600" dirty="0"/>
              <a:t>facts establish that Coverall sells </a:t>
            </a:r>
            <a:r>
              <a:rPr lang="en-US" sz="1600" dirty="0" smtClean="0"/>
              <a:t>cleaning services.”</a:t>
            </a:r>
          </a:p>
          <a:p>
            <a:pPr marL="182880" indent="0">
              <a:buNone/>
            </a:pPr>
            <a:endParaRPr lang="en-US" sz="400" i="1" dirty="0"/>
          </a:p>
          <a:p>
            <a:pPr marL="182880" indent="0">
              <a:buNone/>
            </a:pPr>
            <a:r>
              <a:rPr lang="en-US" sz="1600" i="1" dirty="0" smtClean="0"/>
              <a:t>See also </a:t>
            </a:r>
            <a:r>
              <a:rPr lang="en-US" sz="1600" i="1" dirty="0" err="1" smtClean="0"/>
              <a:t>DePianti</a:t>
            </a:r>
            <a:r>
              <a:rPr lang="en-US" sz="1600" i="1" dirty="0" smtClean="0"/>
              <a:t> v. Jan-Pro Franchising Int’l, Inc. </a:t>
            </a:r>
            <a:r>
              <a:rPr lang="en-US" sz="1600" dirty="0" smtClean="0"/>
              <a:t>(2013) (multi-tier system</a:t>
            </a:r>
            <a:r>
              <a:rPr lang="en-US" sz="1600" dirty="0" smtClean="0"/>
              <a:t>).</a:t>
            </a:r>
          </a:p>
          <a:p>
            <a:pPr marL="182880" indent="0">
              <a:buNone/>
            </a:pPr>
            <a:endParaRPr lang="en-US" sz="400" i="1" dirty="0" smtClean="0"/>
          </a:p>
          <a:p>
            <a:pPr marL="182880" indent="0">
              <a:buNone/>
            </a:pPr>
            <a:r>
              <a:rPr lang="en-US" sz="1600" i="1" dirty="0" smtClean="0"/>
              <a:t>Contra Jan-Pro Franchising Int’l, Inc. v. </a:t>
            </a:r>
            <a:r>
              <a:rPr lang="en-US" sz="1600" i="1" dirty="0" err="1" smtClean="0"/>
              <a:t>DePianti</a:t>
            </a:r>
            <a:r>
              <a:rPr lang="en-US" sz="1600" i="1" dirty="0" smtClean="0"/>
              <a:t> </a:t>
            </a:r>
            <a:r>
              <a:rPr lang="en-US" sz="1600" dirty="0" smtClean="0"/>
              <a:t>(Court of Appeals of GA 2011)</a:t>
            </a:r>
            <a:endParaRPr lang="en-US" sz="1600" i="1" dirty="0" smtClean="0"/>
          </a:p>
          <a:p>
            <a:pPr marL="0" indent="0">
              <a:buNone/>
            </a:pPr>
            <a:endParaRPr lang="en-US" sz="400" dirty="0" smtClean="0"/>
          </a:p>
          <a:p>
            <a:pPr marL="0" indent="0">
              <a:buNone/>
            </a:pPr>
            <a:r>
              <a:rPr lang="en-US" sz="2400" dirty="0" smtClean="0"/>
              <a:t>Exotic </a:t>
            </a:r>
            <a:r>
              <a:rPr lang="en-US" sz="2400" dirty="0"/>
              <a:t>Dancers</a:t>
            </a:r>
          </a:p>
          <a:p>
            <a:pPr marL="182880" indent="0">
              <a:buNone/>
            </a:pPr>
            <a:r>
              <a:rPr lang="en-US" sz="1600" i="1" dirty="0"/>
              <a:t>Chaves v. King Arthur’s Lounge, Inc. </a:t>
            </a:r>
            <a:r>
              <a:rPr lang="en-US" sz="1600" dirty="0"/>
              <a:t>(</a:t>
            </a:r>
            <a:r>
              <a:rPr lang="en-US" sz="1600" dirty="0" smtClean="0"/>
              <a:t>2009)</a:t>
            </a:r>
            <a:endParaRPr lang="en-US" sz="1600" i="1" dirty="0" smtClean="0"/>
          </a:p>
        </p:txBody>
      </p:sp>
    </p:spTree>
    <p:extLst>
      <p:ext uri="{BB962C8B-B14F-4D97-AF65-F5344CB8AC3E}">
        <p14:creationId xmlns:p14="http://schemas.microsoft.com/office/powerpoint/2010/main" val="29226953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Court Challenges	</a:t>
            </a:r>
            <a:endParaRPr lang="en-US" dirty="0"/>
          </a:p>
        </p:txBody>
      </p:sp>
      <p:sp>
        <p:nvSpPr>
          <p:cNvPr id="3" name="Content Placeholder 2"/>
          <p:cNvSpPr>
            <a:spLocks noGrp="1"/>
          </p:cNvSpPr>
          <p:nvPr>
            <p:ph idx="1"/>
          </p:nvPr>
        </p:nvSpPr>
        <p:spPr/>
        <p:txBody>
          <a:bodyPr/>
          <a:lstStyle/>
          <a:p>
            <a:pPr marL="0" indent="0">
              <a:buNone/>
            </a:pPr>
            <a:r>
              <a:rPr lang="en-US" sz="2800" dirty="0" smtClean="0"/>
              <a:t>Real Estate Agents</a:t>
            </a:r>
          </a:p>
          <a:p>
            <a:pPr marL="182880" lvl="1" indent="0">
              <a:buNone/>
            </a:pPr>
            <a:r>
              <a:rPr lang="en-US" sz="1600" i="1" dirty="0" err="1" smtClean="0"/>
              <a:t>Monell</a:t>
            </a:r>
            <a:r>
              <a:rPr lang="en-US" sz="1600" i="1" dirty="0" smtClean="0"/>
              <a:t> v. Boston Pads, LLC </a:t>
            </a:r>
            <a:r>
              <a:rPr lang="en-US" sz="1600" dirty="0" smtClean="0"/>
              <a:t>(2013) </a:t>
            </a:r>
            <a:r>
              <a:rPr lang="en-US" sz="1600" i="1" dirty="0" smtClean="0"/>
              <a:t>– </a:t>
            </a:r>
            <a:r>
              <a:rPr lang="en-US" sz="1600" dirty="0" smtClean="0"/>
              <a:t>“Therefore</a:t>
            </a:r>
            <a:r>
              <a:rPr lang="en-US" sz="1600" dirty="0" smtClean="0"/>
              <a:t>, it is impossible for salespersons to satisfy the second prong of the independent contractor statute while simultaneously following the applicable real estate laws. . . .  [Because there is a specific statue governing real estate salespersons,] ‘[t]he specific and not the general provision applies.’”</a:t>
            </a:r>
          </a:p>
          <a:p>
            <a:pPr marL="182880" lvl="1" indent="0">
              <a:buNone/>
            </a:pPr>
            <a:endParaRPr lang="en-US" sz="600" b="1" i="1" dirty="0" smtClean="0"/>
          </a:p>
          <a:p>
            <a:pPr marL="582930" lvl="2" indent="0">
              <a:buNone/>
            </a:pPr>
            <a:r>
              <a:rPr lang="en-US" sz="1600" b="1" i="1" dirty="0" smtClean="0"/>
              <a:t>This decision is currently under appeal.</a:t>
            </a:r>
            <a:endParaRPr lang="en-US" sz="1600" b="1" i="1" dirty="0"/>
          </a:p>
          <a:p>
            <a:pPr marL="0" indent="0">
              <a:buNone/>
            </a:pPr>
            <a:endParaRPr lang="en-US" sz="1600" dirty="0" smtClean="0"/>
          </a:p>
          <a:p>
            <a:pPr marL="0" indent="0">
              <a:buNone/>
            </a:pPr>
            <a:r>
              <a:rPr lang="en-US" sz="2800" dirty="0" smtClean="0"/>
              <a:t>Boston Taxicab Drivers</a:t>
            </a:r>
          </a:p>
          <a:p>
            <a:pPr marL="182880" lvl="1" indent="0">
              <a:buNone/>
            </a:pPr>
            <a:r>
              <a:rPr lang="en-US" sz="1600" i="1" dirty="0" smtClean="0"/>
              <a:t>Sebago v. City of Boston et al. </a:t>
            </a:r>
            <a:r>
              <a:rPr lang="en-US" sz="1600" dirty="0" smtClean="0"/>
              <a:t>(2014?)</a:t>
            </a:r>
            <a:endParaRPr lang="en-US" sz="1600" i="1" dirty="0" smtClean="0"/>
          </a:p>
          <a:p>
            <a:pPr marL="182880" lvl="1" indent="0">
              <a:buNone/>
            </a:pPr>
            <a:endParaRPr lang="en-US" sz="600" b="1" i="1" dirty="0" smtClean="0"/>
          </a:p>
          <a:p>
            <a:pPr marL="582930" lvl="2" indent="0">
              <a:buNone/>
            </a:pPr>
            <a:r>
              <a:rPr lang="en-US" sz="1600" b="1" i="1" dirty="0" smtClean="0"/>
              <a:t>This case is currently under advisement.</a:t>
            </a:r>
            <a:endParaRPr lang="en-US" sz="1600" b="1" i="1" dirty="0"/>
          </a:p>
        </p:txBody>
      </p:sp>
    </p:spTree>
    <p:extLst>
      <p:ext uri="{BB962C8B-B14F-4D97-AF65-F5344CB8AC3E}">
        <p14:creationId xmlns:p14="http://schemas.microsoft.com/office/powerpoint/2010/main" val="8063009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Penalties For Noncompliance</a:t>
            </a:r>
            <a:endParaRPr lang="en-US" dirty="0"/>
          </a:p>
        </p:txBody>
      </p:sp>
      <p:sp>
        <p:nvSpPr>
          <p:cNvPr id="3" name="Content Placeholder 2"/>
          <p:cNvSpPr>
            <a:spLocks noGrp="1"/>
          </p:cNvSpPr>
          <p:nvPr>
            <p:ph idx="1"/>
          </p:nvPr>
        </p:nvSpPr>
        <p:spPr/>
        <p:txBody>
          <a:bodyPr/>
          <a:lstStyle/>
          <a:p>
            <a:pPr marL="0" indent="0">
              <a:buNone/>
            </a:pPr>
            <a:r>
              <a:rPr lang="en-US" sz="2400" dirty="0" smtClean="0"/>
              <a:t>I. Types of Damages</a:t>
            </a:r>
          </a:p>
          <a:p>
            <a:pPr lvl="1"/>
            <a:r>
              <a:rPr lang="en-US" sz="2000" u="sng" dirty="0" smtClean="0"/>
              <a:t>Timely</a:t>
            </a:r>
            <a:r>
              <a:rPr lang="en-US" sz="2000" dirty="0" smtClean="0"/>
              <a:t> Minimum Wage and Overtime</a:t>
            </a:r>
          </a:p>
          <a:p>
            <a:pPr lvl="1"/>
            <a:r>
              <a:rPr lang="en-US" sz="2000" dirty="0" smtClean="0"/>
              <a:t>Benefits Other Employees </a:t>
            </a:r>
            <a:r>
              <a:rPr lang="en-US" sz="2000" dirty="0" smtClean="0"/>
              <a:t>Receive </a:t>
            </a:r>
          </a:p>
          <a:p>
            <a:pPr lvl="2"/>
            <a:r>
              <a:rPr lang="en-US" sz="1600" i="1" dirty="0"/>
              <a:t>E</a:t>
            </a:r>
            <a:r>
              <a:rPr lang="en-US" sz="1600" i="1" dirty="0" smtClean="0"/>
              <a:t>.g. </a:t>
            </a:r>
            <a:r>
              <a:rPr lang="en-US" sz="1600" dirty="0" smtClean="0"/>
              <a:t>vacation pay, sick pay, holiday pay, healthcare, retirement</a:t>
            </a:r>
            <a:endParaRPr lang="en-US" sz="1600" dirty="0"/>
          </a:p>
          <a:p>
            <a:pPr lvl="1"/>
            <a:r>
              <a:rPr lang="en-US" sz="2000" dirty="0" smtClean="0"/>
              <a:t>Worker’s Compensation Insurance Premiums</a:t>
            </a:r>
            <a:endParaRPr lang="en-US" sz="2000" dirty="0"/>
          </a:p>
          <a:p>
            <a:pPr lvl="1"/>
            <a:r>
              <a:rPr lang="en-US" sz="2000" dirty="0" smtClean="0"/>
              <a:t>Other Liability Insurance Premiums</a:t>
            </a:r>
            <a:endParaRPr lang="en-US" sz="2000" dirty="0"/>
          </a:p>
          <a:p>
            <a:pPr lvl="1"/>
            <a:r>
              <a:rPr lang="en-US" sz="2000" dirty="0" smtClean="0"/>
              <a:t>Pay-to-Work Fees</a:t>
            </a:r>
          </a:p>
          <a:p>
            <a:pPr marL="800100" lvl="2" indent="0">
              <a:buNone/>
            </a:pPr>
            <a:r>
              <a:rPr lang="en-US" sz="1600" i="1" dirty="0" err="1"/>
              <a:t>Awuah</a:t>
            </a:r>
            <a:r>
              <a:rPr lang="en-US" sz="1600" i="1" dirty="0"/>
              <a:t> v. Coverall N.A., Inc. </a:t>
            </a:r>
            <a:r>
              <a:rPr lang="en-US" sz="1600" dirty="0"/>
              <a:t>(</a:t>
            </a:r>
            <a:r>
              <a:rPr lang="en-US" sz="1600" dirty="0" smtClean="0"/>
              <a:t>2011) </a:t>
            </a:r>
            <a:r>
              <a:rPr lang="en-US" sz="1600" i="1" dirty="0" smtClean="0"/>
              <a:t>– “</a:t>
            </a:r>
            <a:r>
              <a:rPr lang="en-US" sz="1600" dirty="0" smtClean="0"/>
              <a:t>In </a:t>
            </a:r>
            <a:r>
              <a:rPr lang="en-US" sz="1600" dirty="0"/>
              <a:t>substance, </a:t>
            </a:r>
            <a:r>
              <a:rPr lang="en-US" sz="1600" dirty="0" smtClean="0"/>
              <a:t>[franchise fees] </a:t>
            </a:r>
            <a:r>
              <a:rPr lang="en-US" sz="1600" dirty="0"/>
              <a:t>operate </a:t>
            </a:r>
            <a:r>
              <a:rPr lang="en-US" sz="1600" dirty="0" smtClean="0"/>
              <a:t>to require </a:t>
            </a:r>
            <a:r>
              <a:rPr lang="en-US" sz="1600" dirty="0"/>
              <a:t>employees to buy their jobs from employers, </a:t>
            </a:r>
            <a:r>
              <a:rPr lang="en-US" sz="1600" dirty="0" smtClean="0"/>
              <a:t>and in </a:t>
            </a:r>
            <a:r>
              <a:rPr lang="en-US" sz="1600" dirty="0"/>
              <a:t>that respect we think </a:t>
            </a:r>
            <a:r>
              <a:rPr lang="en-US" sz="1600" dirty="0" smtClean="0"/>
              <a:t>they </a:t>
            </a:r>
            <a:r>
              <a:rPr lang="en-US" sz="1600" dirty="0"/>
              <a:t>violate public </a:t>
            </a:r>
            <a:r>
              <a:rPr lang="en-US" sz="1600" dirty="0" smtClean="0"/>
              <a:t>policy.”</a:t>
            </a:r>
            <a:endParaRPr lang="en-US" sz="1600" dirty="0"/>
          </a:p>
          <a:p>
            <a:pPr marL="0" indent="0">
              <a:buNone/>
            </a:pPr>
            <a:endParaRPr lang="en-US" sz="400" dirty="0" smtClean="0"/>
          </a:p>
          <a:p>
            <a:pPr marL="0" indent="0">
              <a:buNone/>
            </a:pPr>
            <a:r>
              <a:rPr lang="en-US" sz="2400" dirty="0" smtClean="0"/>
              <a:t>II</a:t>
            </a:r>
            <a:r>
              <a:rPr lang="en-US" sz="2400" dirty="0" smtClean="0"/>
              <a:t>. Calculation of Damages</a:t>
            </a:r>
          </a:p>
          <a:p>
            <a:pPr lvl="1"/>
            <a:r>
              <a:rPr lang="en-US" sz="2000" u="sng" dirty="0" smtClean="0"/>
              <a:t>Mandatory</a:t>
            </a:r>
            <a:r>
              <a:rPr lang="en-US" sz="2000" dirty="0" smtClean="0"/>
              <a:t> </a:t>
            </a:r>
            <a:r>
              <a:rPr lang="en-US" sz="2000" dirty="0" smtClean="0"/>
              <a:t>Tripling of </a:t>
            </a:r>
            <a:r>
              <a:rPr lang="en-US" sz="2000" u="sng" dirty="0" smtClean="0"/>
              <a:t>All</a:t>
            </a:r>
            <a:r>
              <a:rPr lang="en-US" sz="2000" dirty="0" smtClean="0"/>
              <a:t> Damages</a:t>
            </a:r>
            <a:endParaRPr lang="en-US" sz="2000" dirty="0" smtClean="0"/>
          </a:p>
          <a:p>
            <a:pPr lvl="1"/>
            <a:r>
              <a:rPr lang="en-US" sz="2000" dirty="0" smtClean="0"/>
              <a:t>Interest (12</a:t>
            </a:r>
            <a:r>
              <a:rPr lang="en-US" sz="2000" dirty="0" smtClean="0"/>
              <a:t>% per annum from final violation)</a:t>
            </a:r>
            <a:endParaRPr lang="en-US" sz="2000" dirty="0" smtClean="0"/>
          </a:p>
        </p:txBody>
      </p:sp>
    </p:spTree>
    <p:extLst>
      <p:ext uri="{BB962C8B-B14F-4D97-AF65-F5344CB8AC3E}">
        <p14:creationId xmlns:p14="http://schemas.microsoft.com/office/powerpoint/2010/main" val="22053755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Responsibility For Penalties</a:t>
            </a:r>
            <a:endParaRPr lang="en-US" dirty="0"/>
          </a:p>
        </p:txBody>
      </p:sp>
      <p:sp>
        <p:nvSpPr>
          <p:cNvPr id="3" name="Content Placeholder 2"/>
          <p:cNvSpPr>
            <a:spLocks noGrp="1"/>
          </p:cNvSpPr>
          <p:nvPr>
            <p:ph idx="1"/>
          </p:nvPr>
        </p:nvSpPr>
        <p:spPr>
          <a:xfrm>
            <a:off x="1905000" y="1447800"/>
            <a:ext cx="7086600" cy="5257800"/>
          </a:xfrm>
        </p:spPr>
        <p:txBody>
          <a:bodyPr/>
          <a:lstStyle/>
          <a:p>
            <a:pPr marL="0" indent="0" algn="ctr">
              <a:buNone/>
            </a:pPr>
            <a:r>
              <a:rPr lang="en-US" dirty="0" smtClean="0"/>
              <a:t>“Any </a:t>
            </a:r>
            <a:r>
              <a:rPr lang="en-US" b="1" i="1" dirty="0"/>
              <a:t>entity and the president and treasurer of a corporation</a:t>
            </a:r>
            <a:r>
              <a:rPr lang="en-US" dirty="0"/>
              <a:t> and any officer or agent having the management of the corporation or entity shall be liable for violations of this section</a:t>
            </a:r>
            <a:r>
              <a:rPr lang="en-US" dirty="0" smtClean="0"/>
              <a:t>.”</a:t>
            </a:r>
            <a:endParaRPr lang="en-US" b="1" dirty="0"/>
          </a:p>
        </p:txBody>
      </p:sp>
      <p:sp>
        <p:nvSpPr>
          <p:cNvPr id="4" name="TextBox 3"/>
          <p:cNvSpPr txBox="1"/>
          <p:nvPr/>
        </p:nvSpPr>
        <p:spPr>
          <a:xfrm>
            <a:off x="2819400" y="4800600"/>
            <a:ext cx="5410200" cy="307777"/>
          </a:xfrm>
          <a:prstGeom prst="rect">
            <a:avLst/>
          </a:prstGeom>
          <a:noFill/>
        </p:spPr>
        <p:txBody>
          <a:bodyPr wrap="square" rtlCol="0">
            <a:spAutoFit/>
          </a:bodyPr>
          <a:lstStyle/>
          <a:p>
            <a:pPr marL="0" lvl="1" algn="ctr"/>
            <a:r>
              <a:rPr lang="en-US" sz="1400" i="1" dirty="0">
                <a:latin typeface="+mn-lt"/>
              </a:rPr>
              <a:t>Mass. Gen. Laws c. 149, § </a:t>
            </a:r>
            <a:r>
              <a:rPr lang="en-US" sz="1400" i="1" dirty="0" smtClean="0">
                <a:latin typeface="+mn-lt"/>
              </a:rPr>
              <a:t>148B(d) </a:t>
            </a:r>
            <a:r>
              <a:rPr lang="en-US" sz="1400" dirty="0" smtClean="0">
                <a:latin typeface="+mn-lt"/>
              </a:rPr>
              <a:t>(emphasis </a:t>
            </a:r>
            <a:r>
              <a:rPr lang="en-US" sz="1400" dirty="0" smtClean="0">
                <a:latin typeface="+mn-lt"/>
              </a:rPr>
              <a:t>added).</a:t>
            </a:r>
            <a:endParaRPr lang="en-US" sz="1400" i="1" dirty="0">
              <a:latin typeface="+mn-lt"/>
            </a:endParaRPr>
          </a:p>
        </p:txBody>
      </p:sp>
    </p:spTree>
    <p:extLst>
      <p:ext uri="{BB962C8B-B14F-4D97-AF65-F5344CB8AC3E}">
        <p14:creationId xmlns:p14="http://schemas.microsoft.com/office/powerpoint/2010/main" val="33147942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The Anomaly</a:t>
            </a:r>
            <a:endParaRPr lang="en-US" dirty="0"/>
          </a:p>
        </p:txBody>
      </p:sp>
      <p:sp>
        <p:nvSpPr>
          <p:cNvPr id="3" name="Content Placeholder 2"/>
          <p:cNvSpPr>
            <a:spLocks noGrp="1"/>
          </p:cNvSpPr>
          <p:nvPr>
            <p:ph idx="1"/>
          </p:nvPr>
        </p:nvSpPr>
        <p:spPr>
          <a:xfrm>
            <a:off x="1905000" y="1219200"/>
            <a:ext cx="7086600" cy="5486400"/>
          </a:xfrm>
        </p:spPr>
        <p:txBody>
          <a:bodyPr/>
          <a:lstStyle/>
          <a:p>
            <a:pPr marL="0" indent="0">
              <a:buNone/>
            </a:pPr>
            <a:r>
              <a:rPr lang="en-US" sz="2400" dirty="0"/>
              <a:t>(1)  Pay Minimum Wage and </a:t>
            </a:r>
            <a:r>
              <a:rPr lang="en-US" sz="2400" dirty="0" smtClean="0"/>
              <a:t>Overtime</a:t>
            </a:r>
          </a:p>
          <a:p>
            <a:pPr marL="0" indent="0">
              <a:buNone/>
            </a:pPr>
            <a:r>
              <a:rPr lang="en-US" sz="2400" dirty="0" smtClean="0"/>
              <a:t>(2)  Deal with Legitimate Entities (?)</a:t>
            </a:r>
          </a:p>
          <a:p>
            <a:pPr marL="582930" lvl="1" indent="0">
              <a:buNone/>
            </a:pPr>
            <a:r>
              <a:rPr lang="en-US" sz="1600" i="1" dirty="0" smtClean="0"/>
              <a:t>Attorney General’s Advisory </a:t>
            </a:r>
            <a:r>
              <a:rPr lang="en-US" sz="1600" dirty="0" smtClean="0"/>
              <a:t>(2008) – </a:t>
            </a:r>
            <a:r>
              <a:rPr lang="en-US" sz="1600" dirty="0" smtClean="0"/>
              <a:t>“The </a:t>
            </a:r>
            <a:r>
              <a:rPr lang="en-US" sz="1600" dirty="0" smtClean="0"/>
              <a:t>AGO will enforce the Law against entities that allow, request or contract with corporate entities such as LLCs or S corporations that exist for the purpose of avoiding the Law.”</a:t>
            </a:r>
          </a:p>
          <a:p>
            <a:pPr marL="182880" lvl="1" indent="0">
              <a:buNone/>
            </a:pPr>
            <a:endParaRPr lang="en-US" sz="600" i="1" dirty="0" smtClean="0"/>
          </a:p>
          <a:p>
            <a:pPr marL="582930" lvl="1" indent="0">
              <a:buNone/>
            </a:pPr>
            <a:r>
              <a:rPr lang="en-US" sz="1600" i="1" dirty="0" err="1" smtClean="0"/>
              <a:t>Amero</a:t>
            </a:r>
            <a:r>
              <a:rPr lang="en-US" sz="1600" i="1" dirty="0" smtClean="0"/>
              <a:t> v. Townsend Oil Co. </a:t>
            </a:r>
            <a:r>
              <a:rPr lang="en-US" sz="1600" dirty="0" smtClean="0"/>
              <a:t>(2008) – </a:t>
            </a:r>
            <a:r>
              <a:rPr lang="en-US" sz="1600" dirty="0" smtClean="0"/>
              <a:t>“If </a:t>
            </a:r>
            <a:r>
              <a:rPr lang="en-US" sz="1600" dirty="0"/>
              <a:t>incorporation alone sufficed </a:t>
            </a:r>
            <a:r>
              <a:rPr lang="en-US" sz="1600" dirty="0" smtClean="0"/>
              <a:t>. . . </a:t>
            </a:r>
            <a:r>
              <a:rPr lang="en-US" sz="1600" dirty="0"/>
              <a:t>many employers would require that their employees do just that, and thereby exempt themselves from the requirements of the law</a:t>
            </a:r>
            <a:r>
              <a:rPr lang="en-US" sz="1600" dirty="0" smtClean="0"/>
              <a:t>.”</a:t>
            </a:r>
          </a:p>
          <a:p>
            <a:pPr marL="0" indent="0">
              <a:buNone/>
            </a:pPr>
            <a:r>
              <a:rPr lang="en-US" sz="2400" dirty="0" smtClean="0"/>
              <a:t>(3)  Specific Releases</a:t>
            </a:r>
          </a:p>
          <a:p>
            <a:pPr marL="585216" lvl="2" indent="0">
              <a:buNone/>
            </a:pPr>
            <a:r>
              <a:rPr lang="en-US" sz="1600" i="1" dirty="0"/>
              <a:t>Crocker v. Townsend Oil Co. </a:t>
            </a:r>
            <a:r>
              <a:rPr lang="en-US" sz="1600" dirty="0"/>
              <a:t>(2012) – </a:t>
            </a:r>
            <a:r>
              <a:rPr lang="en-US" sz="1600" dirty="0" smtClean="0"/>
              <a:t>“[An agreement] that </a:t>
            </a:r>
            <a:r>
              <a:rPr lang="en-US" sz="1600" dirty="0"/>
              <a:t>includes a general release, purporting to release all possible existing claims will be enforceable as to the . . . Wage Act only if such an agreement is stated in clear and unmistakable terms. In other words, the release must be plainly worded and understandable to the average individual, and it must specifically refer to the rights and claims under the Wage Act</a:t>
            </a:r>
            <a:r>
              <a:rPr lang="en-US" sz="1600" dirty="0" smtClean="0"/>
              <a:t>.”</a:t>
            </a:r>
            <a:endParaRPr lang="en-US" sz="1600" dirty="0" smtClean="0"/>
          </a:p>
          <a:p>
            <a:pPr marL="0" indent="0">
              <a:buNone/>
            </a:pPr>
            <a:r>
              <a:rPr lang="en-US" sz="2400" dirty="0" smtClean="0"/>
              <a:t>(4)  Restructure (?)</a:t>
            </a:r>
            <a:endParaRPr lang="en-US" sz="2400" dirty="0"/>
          </a:p>
          <a:p>
            <a:pPr marL="182880" indent="0">
              <a:buNone/>
            </a:pPr>
            <a:r>
              <a:rPr lang="en-US" sz="2400" dirty="0" smtClean="0"/>
              <a:t> </a:t>
            </a:r>
          </a:p>
        </p:txBody>
      </p:sp>
    </p:spTree>
    <p:extLst>
      <p:ext uri="{BB962C8B-B14F-4D97-AF65-F5344CB8AC3E}">
        <p14:creationId xmlns:p14="http://schemas.microsoft.com/office/powerpoint/2010/main" val="3713863031"/>
      </p:ext>
    </p:extLst>
  </p:cSld>
  <p:clrMapOvr>
    <a:masterClrMapping/>
  </p:clrMapOvr>
  <p:timing>
    <p:tnLst>
      <p:par>
        <p:cTn id="1" dur="indefinite" restart="never" nodeType="tmRoot"/>
      </p:par>
    </p:tnLst>
  </p:timing>
</p:sld>
</file>

<file path=ppt/theme/theme1.xml><?xml version="1.0" encoding="utf-8"?>
<a:theme xmlns:a="http://schemas.openxmlformats.org/drawingml/2006/main" name="TBH&amp;R">
  <a:themeElements>
    <a:clrScheme name="TBH&amp;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BH&amp;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BH&amp;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BH&amp;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BH&amp;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BH&amp;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BH&amp;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BH&amp;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BH&amp;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BH&amp;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BH&amp;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BH&amp;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BH&amp;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BH&amp;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TBH&amp;R</Template>
  <TotalTime>1329</TotalTime>
  <Words>1031</Words>
  <Application>Microsoft Office PowerPoint</Application>
  <PresentationFormat>On-screen Show (4:3)</PresentationFormat>
  <Paragraphs>98</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TBH&amp;R</vt:lpstr>
      <vt:lpstr>The Massachusetts Independent Contractor Anomaly:    What is it and how can it be managed? </vt:lpstr>
      <vt:lpstr>Other States / Traditional Test</vt:lpstr>
      <vt:lpstr>An Employee Unless . . .</vt:lpstr>
      <vt:lpstr>Found To Be Employees</vt:lpstr>
      <vt:lpstr>Current Court Challenges </vt:lpstr>
      <vt:lpstr>Penalties For Noncompliance</vt:lpstr>
      <vt:lpstr>Responsibility For Penalties</vt:lpstr>
      <vt:lpstr>Managing The Anomaly</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Overview of Chapter 93A</dc:title>
  <dc:creator>Matthew S. Furman</dc:creator>
  <cp:lastModifiedBy>Matthew S. Furman</cp:lastModifiedBy>
  <cp:revision>146</cp:revision>
  <cp:lastPrinted>2013-12-10T23:59:33Z</cp:lastPrinted>
  <dcterms:created xsi:type="dcterms:W3CDTF">2013-09-20T17:38:56Z</dcterms:created>
  <dcterms:modified xsi:type="dcterms:W3CDTF">2013-12-11T00:06:14Z</dcterms:modified>
</cp:coreProperties>
</file>